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18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Diwali Sales Dashboard: ₹106.25M in Festive Success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Unveiling insights from our comprehensive Diwali sales analysis across 16 states, 1,250 customers, and multiple product categories. This data-driven story reveals the patterns behind India's most profitable festive season.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A3154-2CAB-D4A2-A3F1-5EB8438F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139" y="7768829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49825E-4000-DFAE-BAB3-5F738272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139" y="7768829"/>
            <a:ext cx="2333951" cy="3620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163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Next Steps</a:t>
            </a:r>
            <a:endParaRPr lang="en-US" sz="8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462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Immediate Actions</a:t>
            </a:r>
            <a:endParaRPr lang="en-US" sz="26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2983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Launch female-focused campaign designs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1034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Develop professional segment offers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908590"/>
            <a:ext cx="38248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Expand Central/Southern presence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26462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Long-term Strategy</a:t>
            </a:r>
            <a:endParaRPr lang="en-US" sz="26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2983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Build aspirational product portfolios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1034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Invest in Eastern region development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9085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Create year-round loyalty programs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4271" y="6223992"/>
            <a:ext cx="75259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With these insights, we're positioned to make next Diwali even more successful—transforming data into meaningful customer connections and sustained growth.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63310" y="5968961"/>
            <a:ext cx="30480" cy="1599009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0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Executive Overview: The Numbers That Matter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92579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₹106.25M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0113" y="452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Total Sales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1479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Record-breaking festive revenue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4925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1,250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31719" y="452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Customers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50147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Active buyers during Diwali season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4925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16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3326" y="452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States Covered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50147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Pan-India market reach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3492579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₹9.45K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94933" y="452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Average Spend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50147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Per customer transaction value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9957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Our Diwali campaign achieved exceptional results, demonstrating the power of targeted festive marketing across diverse demographics and regions.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D9BC7-6ED4-9F66-AAC6-D212C045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139" y="7801880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104376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The Female-Driven Festival Economy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98175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0271D"/>
          </a:solidFill>
          <a:ln/>
        </p:spPr>
      </p:sp>
      <p:sp>
        <p:nvSpPr>
          <p:cNvPr id="5" name="Text 2"/>
          <p:cNvSpPr/>
          <p:nvPr/>
        </p:nvSpPr>
        <p:spPr>
          <a:xfrm>
            <a:off x="3785949" y="6541651"/>
            <a:ext cx="7337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Female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7E5E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4989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Male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Women Lead Festive Shopping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59096" y="3559135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Female customers account for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70% of total sales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(₹74.34M), significantly outspending male customers who contribute 30% (₹31.91M).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59096" y="4851916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This pattern reflects women's traditional role as household decision-makers during festivals, particularly for gifts, clothing, and home decorations.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0AE46-DEFD-58D3-D1C8-EAEA70544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139" y="7768829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256026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Age Groups: The Millennial Advantage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2" y="1152519"/>
            <a:ext cx="11627933" cy="6511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26-35 age group dominates with ₹43M in sales, representing peak earning years combined with family responsibilities. The 36-45 segment follows strongly with ₹22M, showing sustained purchasing power across middle-aged demographics.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B49CB-FC77-6618-809B-2EED64A9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139" y="7779846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Professional Spending Power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988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676763"/>
            <a:ext cx="3332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IT Sector Leads at ₹15M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Technology professionals demonstrate highest festive spending, driven by strong salaries and digital shopping comfort.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7306" y="4424482"/>
            <a:ext cx="5529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Healthcare &amp; Aviation Tie at ₹13M Each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73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Essential service professionals show robust purchasing patterns, reflecting job security and steady incomes.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6172200"/>
            <a:ext cx="4651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Banking Sector Contributes ₹11M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Financial sector workers maintain strong festive budgets, understanding the value of celebratory investments.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435287-0D02-300C-6DC1-157D6CCA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139" y="7779846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2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Product Categories: Tradition Meets Aspiration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516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3216831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Food Dominates Traditional Spending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9521" y="42942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Food leads at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₹34M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, reflecting Diwali's emphasis on sweets, gifting, and family gatherings.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52241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Clothing, Electronics, and Footwear each contribute ₹16M, showing how modern consumers blend traditional celebrations with aspirational purchases.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F9AD4-C3C4-1505-8D8E-F4F25095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139" y="7801880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541" y="405051"/>
            <a:ext cx="4970264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Regional Sales Distribution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63228" y="2117408"/>
            <a:ext cx="181201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39%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393" y="1196697"/>
            <a:ext cx="2209800" cy="2209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8583" y="3590568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Central Zone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5541" y="3909060"/>
            <a:ext cx="6707624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₹41.6M - Market leader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54922" y="2117408"/>
            <a:ext cx="181201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25%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88" y="1196697"/>
            <a:ext cx="2209800" cy="22098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40277" y="3590568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Southern Zone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07235" y="3909060"/>
            <a:ext cx="6707624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₹26.6M - Strong performer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963228" y="5396746"/>
            <a:ext cx="181201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17%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393" y="4476036"/>
            <a:ext cx="2209800" cy="22098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48583" y="6869906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Western Zone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15541" y="7188398"/>
            <a:ext cx="6707624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₹18.4M - Steady growth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854922" y="5396746"/>
            <a:ext cx="181201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12%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88" y="4476036"/>
            <a:ext cx="2209800" cy="22098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277" y="6869906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Northern Zone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407235" y="7188398"/>
            <a:ext cx="6707624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₹12.6M - Emerging potential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515541" y="7589758"/>
            <a:ext cx="1359931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Central and Southern India drive the majority of sales, with Uttar Pradesh (₹19M), Maharashtra (₹14M), and Karnataka (₹12M) leading individual state performance.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CCB449-70EE-6E69-9B6F-1CD2BA70F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139" y="7801880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60867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Key Strategic Insights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238738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Female Power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48758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Women aged 26-45 are the primary growth drivers, accounting for the majority of high-value purchases across all categories.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238738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Category Mix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43776" y="448758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Traditional food purchases remain dominant, while aspirational categories like electronics and footwear show strong growth potential.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238738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997166"/>
            <a:ext cx="3167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Professional Segments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66948" y="448758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High-income professionals in IT, healthcare, and banking demonstrate the strongest festive spending patterns and brand loyalty.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F6F796-7B26-4ED1-E93F-AEDEB2CD3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2139" y="7768829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874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Strategic Recommendations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Targeted Marketing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Focus campaigns on female shoppers aged 26-45 with personalized promotions emphasizing family and tradition.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807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Expand Aspirational Offers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Develop premium electronics, clothing, and footwear bundles with exclusive festive discounts and financing options.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97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Regional Investment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Increase marketing spend in Central and Southern regions while building awareness campaigns in Eastern markets.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962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Occupation-Based Targeting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Create exclusive corporate partnerships and loyalty programs for IT, healthcare, and banking professionals.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DF6E5F-7817-886D-768C-5C5A2284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139" y="7757812"/>
            <a:ext cx="2333951" cy="362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597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Tarun Kumar Rathore</cp:lastModifiedBy>
  <cp:revision>3</cp:revision>
  <dcterms:created xsi:type="dcterms:W3CDTF">2025-09-14T10:39:05Z</dcterms:created>
  <dcterms:modified xsi:type="dcterms:W3CDTF">2025-09-14T15:24:28Z</dcterms:modified>
</cp:coreProperties>
</file>